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handoutMasterIdLst>
    <p:handoutMasterId r:id="rId15"/>
  </p:handoutMasterIdLst>
  <p:sldIdLst>
    <p:sldId id="267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6" autoAdjust="0"/>
    <p:restoredTop sz="93046" autoAdjust="0"/>
  </p:normalViewPr>
  <p:slideViewPr>
    <p:cSldViewPr snapToGrid="0">
      <p:cViewPr>
        <p:scale>
          <a:sx n="50" d="100"/>
          <a:sy n="50" d="100"/>
        </p:scale>
        <p:origin x="209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3.wdp"/><Relationship Id="rId5" Type="http://schemas.openxmlformats.org/officeDocument/2006/relationships/image" Target="../media/image49.png"/><Relationship Id="rId4" Type="http://schemas.microsoft.com/office/2007/relationships/hdphoto" Target="../media/hdphoto4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microsoft.com/office/2007/relationships/hdphoto" Target="../media/hdphoto1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microsoft.com/office/2007/relationships/hdphoto" Target="../media/hdphoto2.wdp"/><Relationship Id="rId4" Type="http://schemas.microsoft.com/office/2007/relationships/hdphoto" Target="../media/hdphoto14.wdp"/><Relationship Id="rId9" Type="http://schemas.openxmlformats.org/officeDocument/2006/relationships/image" Target="../media/image7.png"/><Relationship Id="rId14" Type="http://schemas.microsoft.com/office/2007/relationships/hdphoto" Target="../media/hdphoto1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microsoft.com/office/2007/relationships/hdphoto" Target="../media/hdphoto2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2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microsoft.com/office/2007/relationships/hdphoto" Target="../media/hdphoto23.wdp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microsoft.com/office/2007/relationships/hdphoto" Target="../media/hdphoto3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35.png"/><Relationship Id="rId14" Type="http://schemas.microsoft.com/office/2007/relationships/hdphoto" Target="../media/hdphoto3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3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microsoft.com/office/2007/relationships/hdphoto" Target="../media/hdphoto32.wdp"/><Relationship Id="rId9" Type="http://schemas.openxmlformats.org/officeDocument/2006/relationships/image" Target="../media/image7.png"/><Relationship Id="rId14" Type="http://schemas.microsoft.com/office/2007/relationships/hdphoto" Target="../media/hdphoto3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12" Type="http://schemas.microsoft.com/office/2007/relationships/hdphoto" Target="../media/hdphoto4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microsoft.com/office/2007/relationships/hdphoto" Target="../media/hdphoto39.wdp"/><Relationship Id="rId4" Type="http://schemas.microsoft.com/office/2007/relationships/hdphoto" Target="../media/hdphoto37.wdp"/><Relationship Id="rId9" Type="http://schemas.openxmlformats.org/officeDocument/2006/relationships/image" Target="../media/image45.png"/><Relationship Id="rId14" Type="http://schemas.microsoft.com/office/2007/relationships/hdphoto" Target="../media/hdphoto4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E89EE-6D3A-8966-3FAE-B613A13A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302B441-C9E0-7437-1FE1-8027C32C3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9AAF2-1EED-4EE5-3840-4243D15E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93E17-EA75-D032-953C-1E3D03428753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CAA9-EFF5-438E-196D-C996E70FFC01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“</a:t>
            </a:r>
            <a:r>
              <a:rPr lang="en-US" sz="1600" dirty="0"/>
              <a:t>Accrual Plans Setup</a:t>
            </a:r>
            <a:r>
              <a:rPr lang="en-US" dirty="0"/>
              <a:t>”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</a:t>
            </a:r>
            <a:r>
              <a:rPr lang="en-US" dirty="0"/>
              <a:t>- People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PEOPLE &gt; ENTER AND MAINTAIN &gt; FIND &gt; ASSIGNMENT  &gt; ENTRIES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05D0F-5E79-0315-94E9-31239C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63D0B16-0E1E-6B94-97C7-FBF7EBD6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1A860-A339-9EF1-A9BD-265D4F2F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6" b="28154"/>
          <a:stretch/>
        </p:blipFill>
        <p:spPr bwMode="auto">
          <a:xfrm>
            <a:off x="3706612" y="10200"/>
            <a:ext cx="8485388" cy="336146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1D8A8B9-65CD-FBA5-52FE-59733F0EB8A6}"/>
              </a:ext>
            </a:extLst>
          </p:cNvPr>
          <p:cNvSpPr/>
          <p:nvPr/>
        </p:nvSpPr>
        <p:spPr>
          <a:xfrm>
            <a:off x="3921863" y="42310"/>
            <a:ext cx="2907875" cy="23312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KU Annual Leave Accrual ACC Carried 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7ED23B-EE9D-A3D9-689C-8044C216F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12" b="21623"/>
          <a:stretch/>
        </p:blipFill>
        <p:spPr bwMode="auto">
          <a:xfrm>
            <a:off x="3706612" y="3383496"/>
            <a:ext cx="8485388" cy="34626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BE7098A-DEBD-C09A-7A91-DCE842668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0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8794-D03C-8939-7979-7D38CEB6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7A6D927-9266-F9A2-C501-5BC84150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45D6A19-974D-E527-8D1B-A9A367F29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80448-90BC-EC15-5C00-2DBB47AD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DDBCF5BD-196B-949C-8F18-F7E8C5295B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E1C8FB-38C3-DA73-60B5-CC2B89B7950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60" y="1423932"/>
            <a:ext cx="5394960" cy="42404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934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F90C9-198F-2735-1023-3D796046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97DFD8-17A6-BE67-16CC-5609D913F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E347D-69BD-2AE4-7750-36F8DBC7B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732AB-7610-E567-063C-E0FB57F3D727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E0704-A6A4-28EE-0A8C-ACBB4DBEDCF1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“Setup BG Absence”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1- Create a New Element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ELEMENT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</a:t>
            </a:r>
            <a:r>
              <a:rPr lang="en-US" dirty="0"/>
              <a:t>2</a:t>
            </a:r>
            <a:r>
              <a:rPr lang="en-US" sz="1600" dirty="0"/>
              <a:t>- Element Link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TOTAL COMPENSATION  &gt; BASIC &gt; LINK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3</a:t>
            </a:r>
            <a:r>
              <a:rPr lang="en-US" sz="1600" dirty="0"/>
              <a:t>- Create a New Formula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TOTAL COMPENSATION  &gt; BASIC &gt;WRITE FORMULA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D279E-BF99-E2D3-2F6B-EFBB1CF0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2CCB02E-E795-773D-79FE-A269A24F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BE0C9-301F-7034-1816-F3493D417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68" b="35094"/>
          <a:stretch/>
        </p:blipFill>
        <p:spPr bwMode="auto">
          <a:xfrm>
            <a:off x="3622964" y="-3004"/>
            <a:ext cx="4432181" cy="31198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9899A-3D85-0F7D-17D8-CD579C56ED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20" b="34686"/>
          <a:stretch/>
        </p:blipFill>
        <p:spPr bwMode="auto">
          <a:xfrm>
            <a:off x="8055145" y="12712"/>
            <a:ext cx="4152361" cy="31153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1F7F2A8-8593-962B-0DB4-A995260BB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E3630C-33BA-D14C-4EF7-85DDA92A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698" b="31828"/>
          <a:stretch/>
        </p:blipFill>
        <p:spPr bwMode="auto">
          <a:xfrm>
            <a:off x="3638205" y="3140752"/>
            <a:ext cx="2899490" cy="36994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B7916-3EC1-F653-D026-184E5DCA96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6" b="65710"/>
          <a:stretch/>
        </p:blipFill>
        <p:spPr bwMode="auto">
          <a:xfrm>
            <a:off x="6537692" y="3138544"/>
            <a:ext cx="2743201" cy="37046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340FF-81A3-ACF7-FC90-E8D5EB0105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076" b="66526"/>
          <a:stretch/>
        </p:blipFill>
        <p:spPr bwMode="auto">
          <a:xfrm>
            <a:off x="9296400" y="3116857"/>
            <a:ext cx="2895600" cy="37233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42D424D-DD2C-F704-701E-2DF2B0513347}"/>
              </a:ext>
            </a:extLst>
          </p:cNvPr>
          <p:cNvSpPr/>
          <p:nvPr/>
        </p:nvSpPr>
        <p:spPr>
          <a:xfrm>
            <a:off x="6948439" y="-6836"/>
            <a:ext cx="2100267" cy="288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Create Element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1D89BBCC-5073-75BE-AA9D-802C90F39DCA}"/>
              </a:ext>
            </a:extLst>
          </p:cNvPr>
          <p:cNvSpPr/>
          <p:nvPr/>
        </p:nvSpPr>
        <p:spPr>
          <a:xfrm>
            <a:off x="3668456" y="3134916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Element Link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EFD1190F-D6E3-2F67-375B-FFFF58FB0B77}"/>
              </a:ext>
            </a:extLst>
          </p:cNvPr>
          <p:cNvSpPr/>
          <p:nvPr/>
        </p:nvSpPr>
        <p:spPr>
          <a:xfrm>
            <a:off x="6948439" y="-6836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Create Element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422B1CD-2B8A-5A84-B55C-D017549E50B6}"/>
              </a:ext>
            </a:extLst>
          </p:cNvPr>
          <p:cNvSpPr/>
          <p:nvPr/>
        </p:nvSpPr>
        <p:spPr>
          <a:xfrm>
            <a:off x="8095035" y="3149727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Create Formula</a:t>
            </a:r>
          </a:p>
        </p:txBody>
      </p:sp>
    </p:spTree>
    <p:extLst>
      <p:ext uri="{BB962C8B-B14F-4D97-AF65-F5344CB8AC3E}">
        <p14:creationId xmlns:p14="http://schemas.microsoft.com/office/powerpoint/2010/main" val="1495377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4D769-16FC-6B74-64F7-C5390CFA2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EA53B8-F083-44D4-1B52-FFF98243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916964-2C95-9C33-8771-96BE60FC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FA26D-CB72-9FCC-F534-961F4DE9B28F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207A7-88B3-5EE6-F705-5FD1BBBFD6C7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“Setup BG Absence”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--- Edit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ELEMENT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</a:t>
            </a:r>
            <a:r>
              <a:rPr lang="en-US" dirty="0"/>
              <a:t>--- New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TOTAL COMPENSATION  &gt; BASIC &gt; LINK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E8F1A-8378-7B8C-50EA-02218C83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5E8E7FE-348D-4DFD-FE9E-8A758B5C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4F837-0EB9-4170-D47A-B82E23298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9" b="30604"/>
          <a:stretch/>
        </p:blipFill>
        <p:spPr bwMode="auto">
          <a:xfrm>
            <a:off x="3659135" y="-4165"/>
            <a:ext cx="4380504" cy="313908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A2F68-7B0D-A78F-A052-987D3024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13" b="8492"/>
          <a:stretch/>
        </p:blipFill>
        <p:spPr bwMode="auto">
          <a:xfrm>
            <a:off x="8039639" y="20455"/>
            <a:ext cx="4148766" cy="31003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52DAFC5-02DF-59E7-91B6-6235CC7B3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D1A19-3FC1-B396-BC8B-4FB702CE07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6" b="66118"/>
          <a:stretch/>
        </p:blipFill>
        <p:spPr bwMode="auto">
          <a:xfrm>
            <a:off x="3659135" y="3100321"/>
            <a:ext cx="4391136" cy="373574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1E04B-A874-3098-AB60-E770FE0FADE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9" b="37135"/>
          <a:stretch/>
        </p:blipFill>
        <p:spPr bwMode="auto">
          <a:xfrm>
            <a:off x="8039639" y="3120776"/>
            <a:ext cx="4157016" cy="375767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DFC20BCD-845D-0D1B-0BC0-A320A53FF75D}"/>
              </a:ext>
            </a:extLst>
          </p:cNvPr>
          <p:cNvSpPr/>
          <p:nvPr/>
        </p:nvSpPr>
        <p:spPr>
          <a:xfrm>
            <a:off x="6968937" y="3098114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New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58E2670B-9E8A-BEAA-A523-2D8B0AFC6ECE}"/>
              </a:ext>
            </a:extLst>
          </p:cNvPr>
          <p:cNvSpPr/>
          <p:nvPr/>
        </p:nvSpPr>
        <p:spPr>
          <a:xfrm>
            <a:off x="6911528" y="15240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20597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DC580-9D8F-F331-24DF-8A075C4F0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3FC951-6D07-5BC8-4335-CE7679100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CC3-0638-16C8-5C09-D85B2BA29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C0157-73AD-0856-0166-767A3FDC33F2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253EA-D589-B2E1-93BA-5BF25EF31B87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“Setup BG Absence”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4 - Absence Type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ABSENCE TYPE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5  </a:t>
            </a:r>
            <a:r>
              <a:rPr lang="en-US" dirty="0"/>
              <a:t>- Absence Details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PEOPLE &gt; ENTER AND MAINTAIN &gt; FIND &gt; OTHER &gt; ABSENCE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098BB-83EC-E2C3-E71D-A8D1FB4A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928DEC8-0B03-B802-A8A0-3085C768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693A9-B449-1ADC-24C1-A06A18269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061" b="31420"/>
          <a:stretch/>
        </p:blipFill>
        <p:spPr bwMode="auto">
          <a:xfrm>
            <a:off x="3680275" y="-8828"/>
            <a:ext cx="2814285" cy="34378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771F2DBD-79E6-D59E-A7B3-19BBC8C78C29}"/>
              </a:ext>
            </a:extLst>
          </p:cNvPr>
          <p:cNvSpPr/>
          <p:nvPr/>
        </p:nvSpPr>
        <p:spPr>
          <a:xfrm>
            <a:off x="3757362" y="67525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Absence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71053-2185-AA9A-8D41-CC757BAB62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802" b="22439"/>
          <a:stretch/>
        </p:blipFill>
        <p:spPr bwMode="auto">
          <a:xfrm>
            <a:off x="6496638" y="-6621"/>
            <a:ext cx="2743200" cy="34356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83468-537A-3766-15AE-C5FB502D89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31" b="31012"/>
          <a:stretch/>
        </p:blipFill>
        <p:spPr bwMode="auto">
          <a:xfrm>
            <a:off x="9239837" y="-2207"/>
            <a:ext cx="2940313" cy="34312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6EF723D-0DAE-4A21-96B0-3D492D41D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64CD330B-4CB2-D46E-401B-5CFD4B0937A1}"/>
              </a:ext>
            </a:extLst>
          </p:cNvPr>
          <p:cNvSpPr/>
          <p:nvPr/>
        </p:nvSpPr>
        <p:spPr>
          <a:xfrm>
            <a:off x="7983124" y="-4414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Absence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15CAAD-529C-6C50-3939-38004E11BE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6" b="28562"/>
          <a:stretch/>
        </p:blipFill>
        <p:spPr bwMode="auto">
          <a:xfrm>
            <a:off x="3668425" y="3429000"/>
            <a:ext cx="4314698" cy="34070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B0016D-4A07-64B1-D557-F7001F1614C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12" b="21623"/>
          <a:stretch/>
        </p:blipFill>
        <p:spPr bwMode="auto">
          <a:xfrm>
            <a:off x="7983124" y="3428999"/>
            <a:ext cx="4197026" cy="34550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87C2067-5FBD-C1C7-4BB9-DC6EAC6ADB06}"/>
              </a:ext>
            </a:extLst>
          </p:cNvPr>
          <p:cNvSpPr/>
          <p:nvPr/>
        </p:nvSpPr>
        <p:spPr>
          <a:xfrm>
            <a:off x="6470349" y="3433415"/>
            <a:ext cx="2743199" cy="24317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Entries</a:t>
            </a:r>
          </a:p>
        </p:txBody>
      </p:sp>
    </p:spTree>
    <p:extLst>
      <p:ext uri="{BB962C8B-B14F-4D97-AF65-F5344CB8AC3E}">
        <p14:creationId xmlns:p14="http://schemas.microsoft.com/office/powerpoint/2010/main" val="4291748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C1B09-78C7-8F29-DDB2-698EFD0C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06C42AF-4E0E-7100-3268-DBEC157C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1289EE-C29A-3EC4-EB3A-A41025CC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2AB0A-CE40-A20F-AAAD-3CE9DA074CA7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F678C-4C0B-C867-2F4E-AE52C735AD16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“Accrual Plans Setup”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    1- Create New Element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GLOBAL HRMS MANAGER &gt; TOTAL COMPENSATION  &gt; BASIC &gt; ELEMENT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/>
              <a:t>     </a:t>
            </a:r>
            <a:endParaRPr lang="en-US" sz="12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    2- Element Link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GLOBAL HRMS MANAGER &gt; TOTAL COMPENSATION  &gt; BASIC &gt; LINK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 </a:t>
            </a:r>
            <a:endParaRPr lang="en-US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    </a:t>
            </a:r>
            <a:r>
              <a:rPr lang="en-US" dirty="0"/>
              <a:t>3</a:t>
            </a:r>
            <a:r>
              <a:rPr lang="en-US" sz="1600" dirty="0"/>
              <a:t>- Absence Type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GLOBAL HRMS MANAGER &gt; TOTAL COMPENSATION  &gt; BASIC &gt; ABSENCE TYPE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2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1BB18-D1BE-AEB0-5384-1D55E478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C202603-646D-A80A-71B9-63CC72A9F3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6757DA-8F8A-360E-11B1-D59DF2E6E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686"/>
          <a:stretch/>
        </p:blipFill>
        <p:spPr bwMode="auto">
          <a:xfrm>
            <a:off x="3649795" y="21933"/>
            <a:ext cx="4333328" cy="338954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A169C-F8DE-F8E7-2EFD-45E26170A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61" b="34686"/>
          <a:stretch/>
        </p:blipFill>
        <p:spPr bwMode="auto">
          <a:xfrm>
            <a:off x="7983123" y="14689"/>
            <a:ext cx="4197027" cy="33882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75362F5-005E-55B6-EE8E-8888AA3FC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67A386A-98A9-D3F5-E31A-5FA32A874D4B}"/>
              </a:ext>
            </a:extLst>
          </p:cNvPr>
          <p:cNvSpPr/>
          <p:nvPr/>
        </p:nvSpPr>
        <p:spPr>
          <a:xfrm>
            <a:off x="6948439" y="23644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Create Element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733D4-C270-89B9-F953-45B3968CD9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1420"/>
          <a:stretch/>
        </p:blipFill>
        <p:spPr bwMode="auto">
          <a:xfrm>
            <a:off x="3646539" y="3402909"/>
            <a:ext cx="4333327" cy="343412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34F8FB8F-FD55-B818-A3FB-173A0B531381}"/>
              </a:ext>
            </a:extLst>
          </p:cNvPr>
          <p:cNvSpPr/>
          <p:nvPr/>
        </p:nvSpPr>
        <p:spPr>
          <a:xfrm>
            <a:off x="3689105" y="3429000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Element Link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EDCBCE-EC0E-BE79-64B1-B989CFBA6C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31" b="31012"/>
          <a:stretch/>
        </p:blipFill>
        <p:spPr bwMode="auto">
          <a:xfrm>
            <a:off x="7983123" y="3381944"/>
            <a:ext cx="4260073" cy="346029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9520FA2-2994-D9AC-135C-1CA8FE479C97}"/>
              </a:ext>
            </a:extLst>
          </p:cNvPr>
          <p:cNvSpPr/>
          <p:nvPr/>
        </p:nvSpPr>
        <p:spPr>
          <a:xfrm>
            <a:off x="8057704" y="3469294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Absence Type</a:t>
            </a:r>
          </a:p>
        </p:txBody>
      </p:sp>
    </p:spTree>
    <p:extLst>
      <p:ext uri="{BB962C8B-B14F-4D97-AF65-F5344CB8AC3E}">
        <p14:creationId xmlns:p14="http://schemas.microsoft.com/office/powerpoint/2010/main" val="1754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FF17D-C8A5-22A8-E177-AA9FDA4DB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456E507-B5F5-5629-F282-36912E5C4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A32DC9-7606-B623-B690-7E46AF7D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BB5CC-1FD7-92D3-93B0-0D00B7D18D50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EA20D-E069-E20B-34B6-4FF4510E159F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1900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/>
              <a:t>          “Accrual Plans Setup”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    </a:t>
            </a:r>
            <a:r>
              <a:rPr lang="en-US" dirty="0"/>
              <a:t>4- Accrual Plans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300" b="0" dirty="0"/>
              <a:t>GLOBAL HRMS MANAGER &gt; TOTAL COMPENSATION  &gt; BASIC &gt; ACCRUAL PLANS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/>
              <a:t>     </a:t>
            </a:r>
            <a:endParaRPr lang="en-US" sz="1200" b="0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ACCRUAL PLAN NAME: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3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 ANNUAL LEAVE ACCRUAL ACC</a:t>
            </a:r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ACCRUAL FORMULA: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300" b="0" dirty="0">
                <a:latin typeface="Calibri" panose="020F0502020204030204" pitchFamily="34" charset="0"/>
                <a:cs typeface="Arial" panose="020B0604020202020204" pitchFamily="34" charset="0"/>
              </a:rPr>
              <a:t>PTO_PAYROLL_BALANCE_CALCULATION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CARRY OVER FORMULA: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300" b="0" dirty="0">
                <a:latin typeface="Calibri" panose="020F0502020204030204" pitchFamily="34" charset="0"/>
                <a:cs typeface="Arial" panose="020B0604020202020204" pitchFamily="34" charset="0"/>
              </a:rPr>
              <a:t>PTO_PAYROLL_CARRYOVER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 NAME: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300" b="0" dirty="0">
                <a:latin typeface="Calibri" panose="020F0502020204030204" pitchFamily="34" charset="0"/>
                <a:cs typeface="Arial" panose="020B0604020202020204" pitchFamily="34" charset="0"/>
              </a:rPr>
              <a:t>KU ANNUAL LEAVE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2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0D6F-EEAA-6305-F3AD-7E13711C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B61ECFC-A759-9724-263A-31ACD369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F96DF-1B8D-1CFC-6020-48F11E4F9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698" b="40400"/>
          <a:stretch/>
        </p:blipFill>
        <p:spPr bwMode="auto">
          <a:xfrm>
            <a:off x="3646540" y="-2207"/>
            <a:ext cx="3282281" cy="34797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A1177-6DB5-3880-D76B-E4DE05E627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927" b="40809"/>
          <a:stretch/>
        </p:blipFill>
        <p:spPr bwMode="auto">
          <a:xfrm>
            <a:off x="6948916" y="19433"/>
            <a:ext cx="2522355" cy="345815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F5F33-05CA-5F31-AFAA-9B50FBDBDB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938" b="40809"/>
          <a:stretch/>
        </p:blipFill>
        <p:spPr bwMode="auto">
          <a:xfrm>
            <a:off x="9491366" y="17296"/>
            <a:ext cx="2700634" cy="346029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985F3B0-B17D-C847-C600-36C02C33A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B39C8A0-6F3F-8CE3-2E4E-94380F33582B}"/>
              </a:ext>
            </a:extLst>
          </p:cNvPr>
          <p:cNvSpPr/>
          <p:nvPr/>
        </p:nvSpPr>
        <p:spPr>
          <a:xfrm>
            <a:off x="8332023" y="23872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Accrual Bands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6BABD6-FE43-39DA-755E-00E27259DB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79" b="40809"/>
          <a:stretch/>
        </p:blipFill>
        <p:spPr bwMode="auto">
          <a:xfrm>
            <a:off x="3626445" y="3381944"/>
            <a:ext cx="8565555" cy="345218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741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5858B-F51A-6CB9-AF71-53FACAA13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8B9D57-78FE-6261-C0E8-675583C7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0F16B-5DEE-6695-59BE-D42E8A1F4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2C2A5-C404-6274-CDD2-C83A2291D2AF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278F9-4B2C-B5AE-1705-32538B3DA385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“</a:t>
            </a:r>
            <a:r>
              <a:rPr lang="en-US" sz="1600" dirty="0"/>
              <a:t>Accrual Plans Setup</a:t>
            </a:r>
            <a:r>
              <a:rPr lang="en-US" dirty="0"/>
              <a:t>”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</a:t>
            </a:r>
            <a:r>
              <a:rPr lang="en-US" dirty="0"/>
              <a:t>- Create New People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PEOPLE &gt; ENTER AND MAINTAIN &gt; NEW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E1FE6-0B32-BA1B-86A7-3C9D1CF1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BE4118A-98FC-0AAB-0A59-90F277A2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162D9-C8B9-9DCA-6237-6059969D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277"/>
          <a:stretch/>
        </p:blipFill>
        <p:spPr bwMode="auto">
          <a:xfrm>
            <a:off x="3691013" y="0"/>
            <a:ext cx="4751948" cy="34550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7AEEC-0959-1542-998A-FE3E0D8788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2" b="30604"/>
          <a:stretch/>
        </p:blipFill>
        <p:spPr bwMode="auto">
          <a:xfrm>
            <a:off x="8442961" y="21933"/>
            <a:ext cx="3754964" cy="34550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74E3D0C-BB36-26BC-71A3-FE4315D4B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452427-7647-3E7C-B8E2-AB451521EB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165" b="17132"/>
          <a:stretch/>
        </p:blipFill>
        <p:spPr bwMode="auto">
          <a:xfrm>
            <a:off x="3694403" y="3455091"/>
            <a:ext cx="2598157" cy="33847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F7DEC-8D86-84A1-4AE2-868DFAB59AF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12" b="25296"/>
          <a:stretch/>
        </p:blipFill>
        <p:spPr bwMode="auto">
          <a:xfrm>
            <a:off x="6292560" y="3380975"/>
            <a:ext cx="3054122" cy="34636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A0ED2C-F149-05C8-4992-6AE2239DBD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6" b="21214"/>
          <a:stretch/>
        </p:blipFill>
        <p:spPr bwMode="auto">
          <a:xfrm>
            <a:off x="9213548" y="3380975"/>
            <a:ext cx="2981386" cy="34550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91C6F1EC-6F13-9971-07FF-454E6DD119FF}"/>
              </a:ext>
            </a:extLst>
          </p:cNvPr>
          <p:cNvSpPr/>
          <p:nvPr/>
        </p:nvSpPr>
        <p:spPr>
          <a:xfrm>
            <a:off x="5638535" y="3433415"/>
            <a:ext cx="4348428" cy="23942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Entries</a:t>
            </a:r>
          </a:p>
        </p:txBody>
      </p:sp>
    </p:spTree>
    <p:extLst>
      <p:ext uri="{BB962C8B-B14F-4D97-AF65-F5344CB8AC3E}">
        <p14:creationId xmlns:p14="http://schemas.microsoft.com/office/powerpoint/2010/main" val="25177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DF003-040F-1D99-F252-B9BA24F9B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B3028-117E-9DA2-ED77-EBDE78C7E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285F1A-0E96-4C7D-2AC1-7192DE6D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742E0-220F-84F9-39D0-5FAAE36A6181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567D1-3C04-E9BB-30F2-E806BDCFBF1A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“</a:t>
            </a:r>
            <a:r>
              <a:rPr lang="en-US" sz="1600" dirty="0"/>
              <a:t>Accrual Plans Setup</a:t>
            </a:r>
            <a:r>
              <a:rPr lang="en-US" dirty="0"/>
              <a:t>”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</a:t>
            </a:r>
            <a:r>
              <a:rPr lang="en-US" dirty="0"/>
              <a:t>- Absence Details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PEOPLE &gt; ENTER AND MAINTAIN &gt; FIND &gt; OTHER &gt; ABSENCE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- </a:t>
            </a:r>
            <a:r>
              <a:rPr lang="en-US" dirty="0"/>
              <a:t>Accruals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- Entries </a:t>
            </a:r>
            <a:r>
              <a:rPr lang="en-US" sz="1400" dirty="0"/>
              <a:t>(Annual Leaves)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7078F-8A5E-6862-7C65-7A1E251E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2A03A94-3DC2-1AA8-B6FF-E5116AF2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98FCA-AA2D-61D5-9D96-BEE57A04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61" b="31012"/>
          <a:stretch/>
        </p:blipFill>
        <p:spPr bwMode="auto">
          <a:xfrm>
            <a:off x="3704067" y="-21933"/>
            <a:ext cx="2794763" cy="35977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6826-8DF8-FAF7-9F9E-E1B03B2935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20" b="31012"/>
          <a:stretch/>
        </p:blipFill>
        <p:spPr bwMode="auto">
          <a:xfrm>
            <a:off x="6498830" y="18188"/>
            <a:ext cx="2669110" cy="35576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4DBD73-59BC-6C67-E026-24DE9B4BAF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25" b="31828"/>
          <a:stretch/>
        </p:blipFill>
        <p:spPr bwMode="auto">
          <a:xfrm>
            <a:off x="9185573" y="8529"/>
            <a:ext cx="3006427" cy="35576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C7A573C-DF57-4BCD-6BB1-8AB88DCDE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7FA2D252-2DA5-B684-1BBE-3DEE6E63BA12}"/>
              </a:ext>
            </a:extLst>
          </p:cNvPr>
          <p:cNvSpPr/>
          <p:nvPr/>
        </p:nvSpPr>
        <p:spPr>
          <a:xfrm>
            <a:off x="3846060" y="23045"/>
            <a:ext cx="1699757" cy="280499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Absence Details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B191600-F671-8419-B438-C1EE4ECD2029}"/>
              </a:ext>
            </a:extLst>
          </p:cNvPr>
          <p:cNvSpPr/>
          <p:nvPr/>
        </p:nvSpPr>
        <p:spPr>
          <a:xfrm>
            <a:off x="8332023" y="23872"/>
            <a:ext cx="2100267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Accruals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7BCC7-E030-AB54-E4A2-CE5C05EC7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136" b="28970"/>
          <a:stretch/>
        </p:blipFill>
        <p:spPr bwMode="auto">
          <a:xfrm>
            <a:off x="3704067" y="3429000"/>
            <a:ext cx="4128502" cy="34203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6455D4-A087-7014-7C39-FA4AB7C2096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136" b="21214"/>
          <a:stretch/>
        </p:blipFill>
        <p:spPr bwMode="auto">
          <a:xfrm>
            <a:off x="7899482" y="3437630"/>
            <a:ext cx="4244961" cy="34203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A3502DC4-0E43-31F6-8563-98F409F49495}"/>
              </a:ext>
            </a:extLst>
          </p:cNvPr>
          <p:cNvSpPr/>
          <p:nvPr/>
        </p:nvSpPr>
        <p:spPr>
          <a:xfrm>
            <a:off x="6464725" y="3471752"/>
            <a:ext cx="2907875" cy="23312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Annual Leaves</a:t>
            </a:r>
          </a:p>
        </p:txBody>
      </p:sp>
    </p:spTree>
    <p:extLst>
      <p:ext uri="{BB962C8B-B14F-4D97-AF65-F5344CB8AC3E}">
        <p14:creationId xmlns:p14="http://schemas.microsoft.com/office/powerpoint/2010/main" val="97731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7EDC4-2864-9DA0-E5BB-42A78E7B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0585E5-24CA-3C32-E4B8-CF0D99285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3102C3-A016-CC29-6E88-99841DAC4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B71B5-9BCD-4797-2457-7DE877F3F269}"/>
              </a:ext>
            </a:extLst>
          </p:cNvPr>
          <p:cNvSpPr txBox="1"/>
          <p:nvPr/>
        </p:nvSpPr>
        <p:spPr>
          <a:xfrm>
            <a:off x="234980" y="39424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35F2F-8E70-6EB8-DA32-4CC7C97B0E75}"/>
              </a:ext>
            </a:extLst>
          </p:cNvPr>
          <p:cNvSpPr txBox="1"/>
          <p:nvPr/>
        </p:nvSpPr>
        <p:spPr>
          <a:xfrm>
            <a:off x="481706" y="1779961"/>
            <a:ext cx="3006427" cy="4437022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“</a:t>
            </a:r>
            <a:r>
              <a:rPr lang="en-US" sz="1600" dirty="0"/>
              <a:t>Accrual Plans Setup</a:t>
            </a:r>
            <a:r>
              <a:rPr lang="en-US" dirty="0"/>
              <a:t>”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</a:t>
            </a:r>
            <a:r>
              <a:rPr lang="en-US" dirty="0"/>
              <a:t>- Fast Path Accrual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FASTPATH &gt; ACCRUALS &gt; FIND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- </a:t>
            </a:r>
            <a:r>
              <a:rPr lang="en-US" dirty="0"/>
              <a:t>Carry Over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100" b="0" dirty="0"/>
              <a:t>GLOBAL HRMS MANAGER &gt; VIEW &gt; REQUEST &gt; AUBMIT A NEW REQUEST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endParaRPr lang="en-US" sz="1100" b="0" dirty="0"/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ED58A-2267-AECA-F476-62E51A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5D21F21-4BF9-7556-5E50-2823D3CB74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D98A9-0049-F892-4511-80CA21CD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9" b="34277"/>
          <a:stretch/>
        </p:blipFill>
        <p:spPr bwMode="auto">
          <a:xfrm>
            <a:off x="3708279" y="-2206"/>
            <a:ext cx="4244961" cy="34312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4F63F-3E8B-E43B-55CE-1939D2ED6B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4" b="34277"/>
          <a:stretch/>
        </p:blipFill>
        <p:spPr bwMode="auto">
          <a:xfrm>
            <a:off x="7947039" y="0"/>
            <a:ext cx="4244961" cy="3065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77164E9-35EB-9651-8B23-497B9AB43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F6CF76A-273D-DBDB-6969-77B5E76BD0F7}"/>
              </a:ext>
            </a:extLst>
          </p:cNvPr>
          <p:cNvSpPr/>
          <p:nvPr/>
        </p:nvSpPr>
        <p:spPr>
          <a:xfrm>
            <a:off x="6464725" y="26067"/>
            <a:ext cx="2907875" cy="23312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Fast Path  Accrual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918686-A4E5-4069-5B1D-72F3ADA6A7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277"/>
          <a:stretch/>
        </p:blipFill>
        <p:spPr bwMode="auto">
          <a:xfrm>
            <a:off x="3722858" y="3043678"/>
            <a:ext cx="2880000" cy="37991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BC6FED-0D21-BAFA-7235-75E024E764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292" b="26113"/>
          <a:stretch/>
        </p:blipFill>
        <p:spPr bwMode="auto">
          <a:xfrm>
            <a:off x="6636029" y="3048623"/>
            <a:ext cx="2844000" cy="37991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FB24F7-EB12-6FC2-5A23-22BE38DE12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9" b="37543"/>
          <a:stretch/>
        </p:blipFill>
        <p:spPr bwMode="auto">
          <a:xfrm>
            <a:off x="9511754" y="3047998"/>
            <a:ext cx="2664000" cy="381000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4F3055F3-5C64-44DD-8EE1-C0F88FD0F3B6}"/>
              </a:ext>
            </a:extLst>
          </p:cNvPr>
          <p:cNvSpPr/>
          <p:nvPr/>
        </p:nvSpPr>
        <p:spPr>
          <a:xfrm>
            <a:off x="6634583" y="3071964"/>
            <a:ext cx="2907875" cy="23312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Carry Over</a:t>
            </a:r>
          </a:p>
        </p:txBody>
      </p:sp>
    </p:spTree>
    <p:extLst>
      <p:ext uri="{BB962C8B-B14F-4D97-AF65-F5344CB8AC3E}">
        <p14:creationId xmlns:p14="http://schemas.microsoft.com/office/powerpoint/2010/main" val="4218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19776</TotalTime>
  <Words>479</Words>
  <Application>Microsoft Office PowerPoint</Application>
  <PresentationFormat>Widescreen</PresentationFormat>
  <Paragraphs>134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101</cp:revision>
  <dcterms:created xsi:type="dcterms:W3CDTF">2024-12-25T14:17:30Z</dcterms:created>
  <dcterms:modified xsi:type="dcterms:W3CDTF">2025-04-26T07:42:45Z</dcterms:modified>
</cp:coreProperties>
</file>